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0" r:id="rId2"/>
    <p:sldId id="308" r:id="rId3"/>
    <p:sldId id="324" r:id="rId4"/>
    <p:sldId id="325" r:id="rId5"/>
    <p:sldId id="327" r:id="rId6"/>
    <p:sldId id="328" r:id="rId7"/>
    <p:sldId id="329" r:id="rId8"/>
    <p:sldId id="309" r:id="rId9"/>
    <p:sldId id="330" r:id="rId10"/>
    <p:sldId id="331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095"/>
    <a:srgbClr val="969696"/>
    <a:srgbClr val="FAA9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187" autoAdjust="0"/>
    <p:restoredTop sz="94598" autoAdjust="0"/>
  </p:normalViewPr>
  <p:slideViewPr>
    <p:cSldViewPr>
      <p:cViewPr>
        <p:scale>
          <a:sx n="80" d="100"/>
          <a:sy n="80" d="100"/>
        </p:scale>
        <p:origin x="-2544" y="-13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BAF87A-3A81-4FA9-AD2B-A532BE01F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E0BB2-E3BA-482B-92A1-3428BE58AD3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C5D6-7CBE-4C11-A599-18C4EEDB3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white">
          <a:xfrm>
            <a:off x="7162800" y="4297363"/>
            <a:ext cx="1384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4343400"/>
            <a:ext cx="4724400" cy="285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000250"/>
            <a:ext cx="5715000" cy="685800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857750"/>
            <a:ext cx="213360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857750"/>
            <a:ext cx="2895600" cy="184150"/>
          </a:xfrm>
        </p:spPr>
        <p:txBody>
          <a:bodyPr/>
          <a:lstStyle>
            <a:lvl1pPr algn="ctr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857750"/>
            <a:ext cx="2133600" cy="1841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12BBE3B-ADD7-44CF-AE90-D4365E4822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4B44D-C13C-4114-8B0D-A984223E8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42900"/>
            <a:ext cx="2076450" cy="4171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42900"/>
            <a:ext cx="6076950" cy="4171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FCC0-B54C-4B74-9241-628B0A643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2901"/>
            <a:ext cx="7543800" cy="4226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971550"/>
            <a:ext cx="8305800" cy="354330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E4CB-D777-4828-858B-9E5FDF8FD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65BAC-1EDF-42A9-9A90-8817AB307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4EA40-15A5-4268-9FCE-DEB72CC58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971550"/>
            <a:ext cx="40767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971550"/>
            <a:ext cx="40767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B9E10-D8DE-4989-AF8F-4EDFC3385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D22AA-BB42-4668-85DF-7BA792911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2D5F2-DC7E-4415-A257-7CC67A69D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DB84-AA43-4CD9-A5DE-82DE3DAEF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458E-3633-4F60-89ED-9526EDA22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03E1-0D82-4DE2-9308-346AD9A30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9"/>
          <p:cNvGrpSpPr>
            <a:grpSpLocks/>
          </p:cNvGrpSpPr>
          <p:nvPr/>
        </p:nvGrpSpPr>
        <p:grpSpPr bwMode="auto">
          <a:xfrm>
            <a:off x="685800" y="514350"/>
            <a:ext cx="8458200" cy="195263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7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499"/>
              <a:ext cx="3312" cy="97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71550"/>
            <a:ext cx="83058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4914900"/>
            <a:ext cx="1828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4686300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49720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89A6D0-BBB8-44CB-9CB0-225CB2D62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342900"/>
            <a:ext cx="75438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32" name="Group 73"/>
          <p:cNvGrpSpPr>
            <a:grpSpLocks/>
          </p:cNvGrpSpPr>
          <p:nvPr/>
        </p:nvGrpSpPr>
        <p:grpSpPr bwMode="auto">
          <a:xfrm>
            <a:off x="360363" y="342900"/>
            <a:ext cx="533400" cy="4572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9" cy="5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8" y="2495"/>
              <a:ext cx="529" cy="5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9" y="1920"/>
              <a:ext cx="526" cy="5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9" cy="5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228600"/>
            <a:ext cx="550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462915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00563" y="4660900"/>
            <a:ext cx="2895600" cy="171450"/>
          </a:xfrm>
          <a:noFill/>
        </p:spPr>
        <p:txBody>
          <a:bodyPr/>
          <a:lstStyle/>
          <a:p>
            <a:r>
              <a:rPr lang="en-US" smtClean="0"/>
              <a:t>www.pr-club.com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2900"/>
            <a:ext cx="5514975" cy="422275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FF0000"/>
                </a:solidFill>
              </a:rPr>
              <a:t>КНИЖНЫЙ ПРОЕКТ 2013-2014 гг.</a:t>
            </a:r>
            <a:endParaRPr lang="en-US" sz="2000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gray">
          <a:xfrm>
            <a:off x="2024063" y="1389063"/>
            <a:ext cx="35718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gray">
          <a:xfrm>
            <a:off x="2024063" y="2074863"/>
            <a:ext cx="35718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26" name="Text Box 30"/>
          <p:cNvSpPr txBox="1">
            <a:spLocks noChangeArrowheads="1"/>
          </p:cNvSpPr>
          <p:nvPr/>
        </p:nvSpPr>
        <p:spPr bwMode="gray">
          <a:xfrm>
            <a:off x="2024063" y="3429000"/>
            <a:ext cx="3571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127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14313"/>
            <a:ext cx="2571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56"/>
          <p:cNvSpPr>
            <a:spLocks noChangeArrowheads="1"/>
          </p:cNvSpPr>
          <p:nvPr/>
        </p:nvSpPr>
        <p:spPr bwMode="auto">
          <a:xfrm>
            <a:off x="214282" y="1071552"/>
            <a:ext cx="55006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Александр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Чумиков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, генеральный директор Агентства «Международный пресс-клуб. </a:t>
            </a:r>
          </a:p>
          <a:p>
            <a:pPr indent="449263" algn="r"/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Чумиков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PR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и консалтинг», </a:t>
            </a:r>
          </a:p>
          <a:p>
            <a:pPr indent="449263"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председатель Комитета по образованию </a:t>
            </a:r>
          </a:p>
          <a:p>
            <a:pPr indent="449263"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и член Высшего экспертного совета РАСО, доктор политических наук, профессор </a:t>
            </a:r>
          </a:p>
          <a:p>
            <a:pPr indent="449263"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(МГУ им. М.В. Ломоносова), </a:t>
            </a:r>
          </a:p>
          <a:p>
            <a:pPr indent="449263"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главный научный сотрудник </a:t>
            </a:r>
          </a:p>
          <a:p>
            <a:pPr indent="449263"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(Институт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социологии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РАН)</a:t>
            </a:r>
          </a:p>
          <a:p>
            <a:pPr indent="449263" algn="r"/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429138"/>
            <a:ext cx="1071570" cy="5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51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571875"/>
            <a:ext cx="21097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72"/>
            <a:ext cx="2917026" cy="388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sots_215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000378"/>
            <a:ext cx="1714494" cy="1714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215074" y="214296"/>
            <a:ext cx="2643206" cy="2857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6"/>
            <a:ext cx="928694" cy="64294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d36950b9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357568"/>
            <a:ext cx="2143108" cy="1614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72"/>
            <a:ext cx="8305800" cy="354330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	ГЛАВА </a:t>
            </a:r>
            <a:r>
              <a:rPr lang="en-US" sz="1400" b="1" dirty="0" smtClean="0"/>
              <a:t>III</a:t>
            </a:r>
            <a:r>
              <a:rPr lang="ru-RU" sz="1400" b="1" dirty="0" smtClean="0"/>
              <a:t>. НОВЫЕ МЕДИА РИЛЕЙШНЗ В ПРОСТРАНСТВЕ КОНВЕРГЕНТНЫХ СМИ И СОЦИАЛЬНЫХ СЕТЕЙ 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1) </a:t>
            </a:r>
            <a:r>
              <a:rPr lang="en-US" sz="1400" b="1" dirty="0" smtClean="0"/>
              <a:t>Web</a:t>
            </a:r>
            <a:r>
              <a:rPr lang="ru-RU" sz="1400" b="1" dirty="0" smtClean="0"/>
              <a:t> 1.0, </a:t>
            </a:r>
            <a:r>
              <a:rPr lang="en-US" sz="1400" b="1" dirty="0" smtClean="0"/>
              <a:t>Web</a:t>
            </a:r>
            <a:r>
              <a:rPr lang="ru-RU" sz="1400" b="1" dirty="0" smtClean="0"/>
              <a:t> 2.0, </a:t>
            </a:r>
            <a:r>
              <a:rPr lang="en-US" sz="1400" b="1" dirty="0" smtClean="0"/>
              <a:t>Web</a:t>
            </a:r>
            <a:r>
              <a:rPr lang="ru-RU" sz="1400" b="1" dirty="0" smtClean="0"/>
              <a:t> 3.0.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2) Конвергентные СМИ. Изменения в производстве контента, измерениях информационного поля и организации мероприятий для медиа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i="1" dirty="0" smtClean="0"/>
              <a:t>Глобальные тенденции в </a:t>
            </a:r>
            <a:r>
              <a:rPr lang="ru-RU" sz="1400" i="1" dirty="0" err="1" smtClean="0"/>
              <a:t>медиасфере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i="1" dirty="0" smtClean="0"/>
              <a:t>Возникновение конвергентных СМИ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i="1" dirty="0" smtClean="0"/>
              <a:t>Особенности работы </a:t>
            </a:r>
            <a:r>
              <a:rPr lang="en-US" sz="1400" i="1" dirty="0" smtClean="0"/>
              <a:t>MR</a:t>
            </a:r>
            <a:r>
              <a:rPr lang="ru-RU" sz="1400" i="1" dirty="0" smtClean="0"/>
              <a:t>-специалиста по подготовке контента для новых медиа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i="1" dirty="0" smtClean="0"/>
              <a:t>Измерения информационного поля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i="1" dirty="0" smtClean="0"/>
              <a:t>Подготовка мероприятий для СМИ в условиях новых медиа рилейшнз</a:t>
            </a:r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4643452"/>
            <a:ext cx="2857520" cy="35719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143386"/>
            <a:ext cx="1143008" cy="6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14" name="Нижний колонтитул 4"/>
          <p:cNvSpPr txBox="1">
            <a:spLocks/>
          </p:cNvSpPr>
          <p:nvPr/>
        </p:nvSpPr>
        <p:spPr bwMode="white">
          <a:xfrm>
            <a:off x="4143372" y="4643452"/>
            <a:ext cx="28956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www.pr-club.com</a:t>
            </a:r>
          </a:p>
        </p:txBody>
      </p:sp>
      <p:pic>
        <p:nvPicPr>
          <p:cNvPr id="16" name="Рисунок 15" descr="20624936_images1130473_tv_ring2_201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3429006"/>
            <a:ext cx="2000232" cy="146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news-radB5BE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857238"/>
            <a:ext cx="1473285" cy="1231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2362200" y="4500576"/>
            <a:ext cx="4724400" cy="285750"/>
          </a:xfrm>
        </p:spPr>
        <p:txBody>
          <a:bodyPr/>
          <a:lstStyle/>
          <a:p>
            <a:pPr eaLnBrk="1" hangingPunct="1"/>
            <a:r>
              <a:rPr lang="en-US" dirty="0" smtClean="0"/>
              <a:t>www.pr-club.com</a:t>
            </a:r>
          </a:p>
        </p:txBody>
      </p:sp>
      <p:pic>
        <p:nvPicPr>
          <p:cNvPr id="7271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214824"/>
            <a:ext cx="1143008" cy="6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42858"/>
            <a:ext cx="4229130" cy="4857784"/>
          </a:xfrm>
          <a:prstGeom prst="rect">
            <a:avLst/>
          </a:prstGeom>
          <a:ln w="180975" cap="sq" cmpd="sng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00563" y="4660900"/>
            <a:ext cx="2895600" cy="171450"/>
          </a:xfrm>
          <a:noFill/>
        </p:spPr>
        <p:txBody>
          <a:bodyPr/>
          <a:lstStyle/>
          <a:p>
            <a:r>
              <a:rPr lang="en-US" smtClean="0"/>
              <a:t>www.pr-club.com</a:t>
            </a:r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gray">
          <a:xfrm>
            <a:off x="2024063" y="1389063"/>
            <a:ext cx="35718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0" name="Text Box 16"/>
          <p:cNvSpPr txBox="1">
            <a:spLocks noChangeArrowheads="1"/>
          </p:cNvSpPr>
          <p:nvPr/>
        </p:nvSpPr>
        <p:spPr bwMode="gray">
          <a:xfrm>
            <a:off x="2024063" y="2074863"/>
            <a:ext cx="35718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1" name="Text Box 30"/>
          <p:cNvSpPr txBox="1">
            <a:spLocks noChangeArrowheads="1"/>
          </p:cNvSpPr>
          <p:nvPr/>
        </p:nvSpPr>
        <p:spPr bwMode="gray">
          <a:xfrm>
            <a:off x="2024063" y="3429000"/>
            <a:ext cx="3571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10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14313"/>
            <a:ext cx="2571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429138"/>
            <a:ext cx="1071570" cy="5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4104" name="Рисунок 12" descr="Рисунок2.png"/>
          <p:cNvPicPr>
            <a:picLocks noChangeAspect="1"/>
          </p:cNvPicPr>
          <p:nvPr/>
        </p:nvPicPr>
        <p:blipFill>
          <a:blip r:embed="rId4" cstate="print"/>
          <a:srcRect l="2278" t="2827" r="3226" b="992"/>
          <a:stretch>
            <a:fillRect/>
          </a:stretch>
        </p:blipFill>
        <p:spPr bwMode="auto">
          <a:xfrm>
            <a:off x="1643063" y="0"/>
            <a:ext cx="5929312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Рисунок 16" descr="image0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5"/>
            <a:ext cx="12303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372" y="714362"/>
            <a:ext cx="1896628" cy="16121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14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00563" y="4660900"/>
            <a:ext cx="2895600" cy="171450"/>
          </a:xfrm>
          <a:noFill/>
        </p:spPr>
        <p:txBody>
          <a:bodyPr/>
          <a:lstStyle/>
          <a:p>
            <a:r>
              <a:rPr lang="en-US" smtClean="0"/>
              <a:t>www.pr-club.com</a:t>
            </a:r>
          </a:p>
        </p:txBody>
      </p:sp>
      <p:sp>
        <p:nvSpPr>
          <p:cNvPr id="6147" name="Text Box 13"/>
          <p:cNvSpPr txBox="1">
            <a:spLocks noChangeArrowheads="1"/>
          </p:cNvSpPr>
          <p:nvPr/>
        </p:nvSpPr>
        <p:spPr bwMode="gray">
          <a:xfrm>
            <a:off x="1571625" y="1744663"/>
            <a:ext cx="3571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149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14313"/>
            <a:ext cx="2571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60338"/>
            <a:ext cx="8072437" cy="9112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Глава </a:t>
            </a:r>
            <a:r>
              <a:rPr lang="en-US" sz="2000" dirty="0" smtClean="0"/>
              <a:t>I</a:t>
            </a:r>
            <a:r>
              <a:rPr lang="ru-RU" sz="2000" dirty="0" smtClean="0"/>
              <a:t>. </a:t>
            </a:r>
            <a:r>
              <a:rPr lang="ru-RU" sz="1600" dirty="0" smtClean="0"/>
              <a:t>ИНФОРМАЦИОННО-КОММУНИКАТИВНОЕ ОБЕСПЕЧЕНИЕ ЧРЕЗВЫЧАЙНЫХ СИТУАЦИЙ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>
            <a:off x="1357290" y="1571618"/>
            <a:ext cx="6596063" cy="190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Прямоугольник 33"/>
          <p:cNvSpPr>
            <a:spLocks noChangeArrowheads="1"/>
          </p:cNvSpPr>
          <p:nvPr/>
        </p:nvSpPr>
        <p:spPr bwMode="auto">
          <a:xfrm>
            <a:off x="1357290" y="1285866"/>
            <a:ext cx="5786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Подготовка </a:t>
            </a:r>
            <a:r>
              <a:rPr lang="ru-RU" sz="1600" dirty="0"/>
              <a:t>к кризисным ситуациям</a:t>
            </a:r>
            <a:endParaRPr lang="ru-RU" sz="1600" b="1" dirty="0">
              <a:solidFill>
                <a:srgbClr val="657095"/>
              </a:solidFill>
            </a:endParaRPr>
          </a:p>
        </p:txBody>
      </p:sp>
      <p:sp>
        <p:nvSpPr>
          <p:cNvPr id="6155" name="Прямоугольник 39"/>
          <p:cNvSpPr>
            <a:spLocks noChangeArrowheads="1"/>
          </p:cNvSpPr>
          <p:nvPr/>
        </p:nvSpPr>
        <p:spPr bwMode="auto">
          <a:xfrm>
            <a:off x="1357290" y="928676"/>
            <a:ext cx="6572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smtClean="0"/>
              <a:t> </a:t>
            </a:r>
            <a:r>
              <a:rPr lang="ru-RU" sz="1600" dirty="0" smtClean="0"/>
              <a:t>Кризис</a:t>
            </a:r>
            <a:r>
              <a:rPr lang="ru-RU" sz="1600" dirty="0"/>
              <a:t>, кризисное управление, кризисные отрасли</a:t>
            </a:r>
            <a:endParaRPr lang="en-US" sz="1600" b="1" dirty="0">
              <a:solidFill>
                <a:srgbClr val="657095"/>
              </a:solidFill>
            </a:endParaRPr>
          </a:p>
        </p:txBody>
      </p: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4429138"/>
            <a:ext cx="1071570" cy="5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25" name="Шестиугольник 24"/>
          <p:cNvSpPr/>
          <p:nvPr/>
        </p:nvSpPr>
        <p:spPr>
          <a:xfrm>
            <a:off x="1214414" y="1000114"/>
            <a:ext cx="214313" cy="214312"/>
          </a:xfrm>
          <a:prstGeom prst="hexagon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1214414" y="1357304"/>
            <a:ext cx="214313" cy="214312"/>
          </a:xfrm>
          <a:prstGeom prst="hexagon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" name="Рисунок 28" descr="6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619514"/>
            <a:ext cx="2071692" cy="13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428728" y="1214428"/>
            <a:ext cx="6596063" cy="190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39"/>
          <p:cNvSpPr>
            <a:spLocks noChangeArrowheads="1"/>
          </p:cNvSpPr>
          <p:nvPr/>
        </p:nvSpPr>
        <p:spPr bwMode="auto">
          <a:xfrm>
            <a:off x="1285852" y="1636714"/>
            <a:ext cx="6643734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  </a:t>
            </a:r>
            <a:r>
              <a:rPr lang="ru-RU" sz="1600" dirty="0" smtClean="0"/>
              <a:t>Преодоление </a:t>
            </a:r>
            <a:r>
              <a:rPr lang="ru-RU" sz="1600" dirty="0"/>
              <a:t>кризиса 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1285852" y="1928807"/>
            <a:ext cx="6357937" cy="45719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214414" y="1785932"/>
            <a:ext cx="214313" cy="214312"/>
          </a:xfrm>
          <a:prstGeom prst="hexagon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gray">
          <a:xfrm>
            <a:off x="1000100" y="2071684"/>
            <a:ext cx="6608763" cy="1370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i="1" dirty="0"/>
              <a:t> «Правила </a:t>
            </a:r>
            <a:r>
              <a:rPr lang="ru-RU" sz="1200" i="1" dirty="0" err="1"/>
              <a:t>Тайленола</a:t>
            </a:r>
            <a:r>
              <a:rPr lang="ru-RU" sz="1200" i="1" dirty="0"/>
              <a:t>»</a:t>
            </a:r>
            <a:endParaRPr lang="ru-RU" sz="1200" dirty="0"/>
          </a:p>
          <a:p>
            <a:pPr>
              <a:buFont typeface="Wingdings" pitchFamily="2" charset="2"/>
              <a:buChar char="Ø"/>
            </a:pPr>
            <a:r>
              <a:rPr lang="ru-RU" sz="1200" i="1" dirty="0"/>
              <a:t> Дифференциация и акценты в работе с целевыми аудиториями в условиях кризиса</a:t>
            </a:r>
            <a:endParaRPr lang="ru-RU" sz="1200" dirty="0"/>
          </a:p>
          <a:p>
            <a:pPr>
              <a:buFont typeface="Wingdings" pitchFamily="2" charset="2"/>
              <a:buChar char="Ø"/>
            </a:pPr>
            <a:r>
              <a:rPr lang="ru-RU" sz="1200" i="1" dirty="0"/>
              <a:t> Антикризисные коммуникации в финансовой сфере </a:t>
            </a:r>
            <a:endParaRPr lang="ru-RU" sz="1200" dirty="0"/>
          </a:p>
          <a:p>
            <a:pPr>
              <a:buFont typeface="Wingdings" pitchFamily="2" charset="2"/>
              <a:buChar char="Ø"/>
            </a:pPr>
            <a:r>
              <a:rPr lang="ru-RU" sz="1200" i="1" dirty="0"/>
              <a:t>Информационная борьба с терроризмом как антикризисная стратегия</a:t>
            </a:r>
            <a:endParaRPr lang="ru-RU" sz="1200" dirty="0"/>
          </a:p>
          <a:p>
            <a:pPr>
              <a:buFont typeface="Wingdings" pitchFamily="2" charset="2"/>
              <a:buChar char="Ø"/>
            </a:pPr>
            <a:r>
              <a:rPr lang="ru-RU" sz="1200" i="1" dirty="0"/>
              <a:t> Версия – ключевой момент в управлении ЧС</a:t>
            </a:r>
            <a:endParaRPr lang="ru-RU" sz="1200" dirty="0"/>
          </a:p>
          <a:p>
            <a:pPr>
              <a:buFont typeface="Wingdings" pitchFamily="2" charset="2"/>
              <a:buChar char="Ø"/>
            </a:pPr>
            <a:r>
              <a:rPr lang="ru-RU" sz="1200" i="1" dirty="0"/>
              <a:t> Особенности психологического восприятия информации в кризисных условиях</a:t>
            </a:r>
            <a:endParaRPr lang="ru-RU" sz="1200" dirty="0"/>
          </a:p>
          <a:p>
            <a:pPr eaLnBrk="0" hangingPunct="0"/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Прямоугольник 33"/>
          <p:cNvSpPr>
            <a:spLocks noChangeArrowheads="1"/>
          </p:cNvSpPr>
          <p:nvPr/>
        </p:nvSpPr>
        <p:spPr bwMode="auto">
          <a:xfrm>
            <a:off x="1428728" y="3286130"/>
            <a:ext cx="5786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Восстановление после кризиса</a:t>
            </a:r>
            <a:endParaRPr lang="ru-RU" sz="1600" b="1" dirty="0">
              <a:solidFill>
                <a:srgbClr val="657095"/>
              </a:solidFill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1357290" y="3571882"/>
            <a:ext cx="6596063" cy="190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1214414" y="3357568"/>
            <a:ext cx="214313" cy="214312"/>
          </a:xfrm>
          <a:prstGeom prst="hexagon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 descr="postkrizi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643320"/>
            <a:ext cx="1643074" cy="1293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PV09p11r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2928940"/>
            <a:ext cx="1785950" cy="1988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270_x_lar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4480" y="4071948"/>
            <a:ext cx="1357322" cy="91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2" descr="web_2368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642938"/>
            <a:ext cx="20478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41" descr="DA4.jpg"/>
          <p:cNvPicPr>
            <a:picLocks noChangeAspect="1"/>
          </p:cNvPicPr>
          <p:nvPr/>
        </p:nvPicPr>
        <p:blipFill>
          <a:blip r:embed="rId3" cstate="print"/>
          <a:srcRect r="9091" b="6403"/>
          <a:stretch>
            <a:fillRect/>
          </a:stretch>
        </p:blipFill>
        <p:spPr bwMode="auto">
          <a:xfrm>
            <a:off x="214313" y="3071813"/>
            <a:ext cx="1428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00563" y="4660900"/>
            <a:ext cx="2895600" cy="171450"/>
          </a:xfrm>
          <a:noFill/>
        </p:spPr>
        <p:txBody>
          <a:bodyPr/>
          <a:lstStyle/>
          <a:p>
            <a:r>
              <a:rPr lang="en-US" smtClean="0"/>
              <a:t>www.pr-club.com</a:t>
            </a: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gray">
          <a:xfrm>
            <a:off x="2071688" y="1819275"/>
            <a:ext cx="3571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198" name="Text Box 16"/>
          <p:cNvSpPr txBox="1">
            <a:spLocks noChangeArrowheads="1"/>
          </p:cNvSpPr>
          <p:nvPr/>
        </p:nvSpPr>
        <p:spPr bwMode="gray">
          <a:xfrm>
            <a:off x="2095500" y="2663825"/>
            <a:ext cx="3571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199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14313"/>
            <a:ext cx="2571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2900"/>
            <a:ext cx="8015288" cy="422275"/>
          </a:xfrm>
        </p:spPr>
        <p:txBody>
          <a:bodyPr/>
          <a:lstStyle/>
          <a:p>
            <a:pPr eaLnBrk="1" hangingPunct="1"/>
            <a:r>
              <a:rPr lang="ru-RU" sz="2000" smtClean="0"/>
              <a:t>Глава </a:t>
            </a:r>
            <a:r>
              <a:rPr lang="en-US" sz="2000" smtClean="0"/>
              <a:t>II</a:t>
            </a:r>
            <a:r>
              <a:rPr lang="ru-RU" sz="2000" smtClean="0"/>
              <a:t>. </a:t>
            </a:r>
            <a:r>
              <a:rPr lang="ru-RU" sz="1600" smtClean="0"/>
              <a:t>КРИЗИС КАК КОНФЛИКТ ИНТЕРЕСОВ:  КОММУНИКАЦИОННЫЕ ДЕЙСТВИЯ ПО УПРАВЛЕНИЮ КОНФЛИКТОМ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gray">
          <a:xfrm>
            <a:off x="714375" y="1143000"/>
            <a:ext cx="6643688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Конфликт и «тлеющий» кризис – повседневная реальность</a:t>
            </a:r>
          </a:p>
          <a:p>
            <a:endParaRPr lang="ru-RU" sz="1400"/>
          </a:p>
          <a:p>
            <a:r>
              <a:rPr lang="ru-RU" sz="1400"/>
              <a:t>Методологические  принципы  общего  анализа   социально- политического и социально-экономического конфликта</a:t>
            </a:r>
          </a:p>
          <a:p>
            <a:endParaRPr lang="ru-RU" sz="1400"/>
          </a:p>
          <a:p>
            <a:r>
              <a:rPr lang="ru-RU" sz="1400"/>
              <a:t>Социальная система, социальная структура, человек  как  основные объекты анализа социально-политического конфликта</a:t>
            </a:r>
          </a:p>
          <a:p>
            <a:endParaRPr lang="ru-RU" sz="1400"/>
          </a:p>
          <a:p>
            <a:r>
              <a:rPr lang="ru-RU" sz="1400"/>
              <a:t>Универсальные циклы действий в конфликтных ситуациях</a:t>
            </a:r>
          </a:p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02" name="Text Box 30"/>
          <p:cNvSpPr txBox="1">
            <a:spLocks noChangeArrowheads="1"/>
          </p:cNvSpPr>
          <p:nvPr/>
        </p:nvSpPr>
        <p:spPr bwMode="gray">
          <a:xfrm>
            <a:off x="1666875" y="3963988"/>
            <a:ext cx="3571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714375" y="2028825"/>
            <a:ext cx="7000875" cy="4603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642938" y="1428750"/>
            <a:ext cx="6215062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4429138"/>
            <a:ext cx="1071570" cy="5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33" name="Шестиугольник 32"/>
          <p:cNvSpPr/>
          <p:nvPr/>
        </p:nvSpPr>
        <p:spPr>
          <a:xfrm>
            <a:off x="428625" y="1214438"/>
            <a:ext cx="214313" cy="214312"/>
          </a:xfrm>
          <a:prstGeom prst="hexagon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428625" y="1857375"/>
            <a:ext cx="214313" cy="214313"/>
          </a:xfrm>
          <a:prstGeom prst="hexagon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>
            <a:off x="428625" y="2428875"/>
            <a:ext cx="214313" cy="214313"/>
          </a:xfrm>
          <a:prstGeom prst="hexagon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>
            <a:off x="428625" y="2928938"/>
            <a:ext cx="214313" cy="214312"/>
          </a:xfrm>
          <a:prstGeom prst="hexagon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10" name="Line 11"/>
          <p:cNvSpPr>
            <a:spLocks noChangeShapeType="1"/>
          </p:cNvSpPr>
          <p:nvPr/>
        </p:nvSpPr>
        <p:spPr bwMode="auto">
          <a:xfrm flipV="1">
            <a:off x="642938" y="2643188"/>
            <a:ext cx="7000875" cy="46037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Line 11"/>
          <p:cNvSpPr>
            <a:spLocks noChangeShapeType="1"/>
          </p:cNvSpPr>
          <p:nvPr/>
        </p:nvSpPr>
        <p:spPr bwMode="auto">
          <a:xfrm flipV="1">
            <a:off x="642938" y="3143250"/>
            <a:ext cx="6858000" cy="4603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2" descr="i (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1" descr="i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550" y="857250"/>
            <a:ext cx="2076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00563" y="4660900"/>
            <a:ext cx="2895600" cy="171450"/>
          </a:xfrm>
          <a:noFill/>
        </p:spPr>
        <p:txBody>
          <a:bodyPr/>
          <a:lstStyle/>
          <a:p>
            <a:r>
              <a:rPr lang="en-US" smtClean="0"/>
              <a:t>www.pr-club.com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gray">
          <a:xfrm>
            <a:off x="2071688" y="1819275"/>
            <a:ext cx="3571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2" name="Text Box 16"/>
          <p:cNvSpPr txBox="1">
            <a:spLocks noChangeArrowheads="1"/>
          </p:cNvSpPr>
          <p:nvPr/>
        </p:nvSpPr>
        <p:spPr bwMode="gray">
          <a:xfrm>
            <a:off x="2095500" y="2663825"/>
            <a:ext cx="3571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9223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14313"/>
            <a:ext cx="2571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2900"/>
            <a:ext cx="8015288" cy="422275"/>
          </a:xfrm>
        </p:spPr>
        <p:txBody>
          <a:bodyPr/>
          <a:lstStyle/>
          <a:p>
            <a:pPr eaLnBrk="1" hangingPunct="1"/>
            <a:r>
              <a:rPr lang="ru-RU" sz="2000" smtClean="0"/>
              <a:t>Глава </a:t>
            </a:r>
            <a:r>
              <a:rPr lang="en-US" sz="2000" smtClean="0"/>
              <a:t>II</a:t>
            </a:r>
            <a:r>
              <a:rPr lang="ru-RU" sz="2000" smtClean="0"/>
              <a:t>. </a:t>
            </a:r>
            <a:r>
              <a:rPr lang="ru-RU" sz="1600" smtClean="0"/>
              <a:t>КРИЗИС КАК КОНФЛИКТ ИНТЕРЕСОВ:  КОММУНИКАЦИОННЫЕ ДЕЙСТВИЯ ПО УПРАВЛЕНИЮ КОНФЛИКТОМ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gray">
          <a:xfrm>
            <a:off x="714375" y="1143000"/>
            <a:ext cx="6643688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Локальные приемы и механизмы управления конфликтами</a:t>
            </a:r>
          </a:p>
          <a:p>
            <a:endParaRPr lang="ru-RU" sz="1400"/>
          </a:p>
          <a:p>
            <a:r>
              <a:rPr lang="ru-RU" sz="1400"/>
              <a:t>Комплексная стратегия антикризисных коммуникаций в ходе реализации социально-экономического проекта</a:t>
            </a:r>
          </a:p>
          <a:p>
            <a:endParaRPr lang="ru-RU" sz="1400"/>
          </a:p>
          <a:p>
            <a:endParaRPr lang="ru-RU" sz="1400"/>
          </a:p>
          <a:p>
            <a:r>
              <a:rPr lang="ru-RU" sz="1400"/>
              <a:t>Социальная ответственность как антикризисная коммуникационная модель</a:t>
            </a:r>
          </a:p>
          <a:p>
            <a:endParaRPr lang="ru-RU" sz="1400"/>
          </a:p>
          <a:p>
            <a:r>
              <a:rPr lang="ru-RU" sz="1400"/>
              <a:t>Экологическая деятельность как фактор стимулирования социального конфликта и стратегия его нейтрализации </a:t>
            </a:r>
          </a:p>
          <a:p>
            <a:endParaRPr lang="ru-RU" sz="1400"/>
          </a:p>
          <a:p>
            <a:r>
              <a:rPr lang="ru-RU" sz="1400"/>
              <a:t>Антибрендинг как способ «разжигания» или «гашения» конфликта</a:t>
            </a:r>
          </a:p>
          <a:p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6" name="Text Box 30"/>
          <p:cNvSpPr txBox="1">
            <a:spLocks noChangeArrowheads="1"/>
          </p:cNvSpPr>
          <p:nvPr/>
        </p:nvSpPr>
        <p:spPr bwMode="gray">
          <a:xfrm>
            <a:off x="1666875" y="3963988"/>
            <a:ext cx="3571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714375" y="2028825"/>
            <a:ext cx="7000875" cy="4603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>
            <a:off x="642938" y="1428750"/>
            <a:ext cx="6215062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4429138"/>
            <a:ext cx="1071570" cy="5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33" name="Шестиугольник 32"/>
          <p:cNvSpPr/>
          <p:nvPr/>
        </p:nvSpPr>
        <p:spPr>
          <a:xfrm>
            <a:off x="428625" y="1214438"/>
            <a:ext cx="214313" cy="214312"/>
          </a:xfrm>
          <a:prstGeom prst="hexagon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428625" y="1857375"/>
            <a:ext cx="214313" cy="214313"/>
          </a:xfrm>
          <a:prstGeom prst="hexagon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>
            <a:off x="428625" y="2428875"/>
            <a:ext cx="214313" cy="214313"/>
          </a:xfrm>
          <a:prstGeom prst="hexagon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>
            <a:off x="428625" y="3071813"/>
            <a:ext cx="214313" cy="214312"/>
          </a:xfrm>
          <a:prstGeom prst="hexagon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4" name="Line 11"/>
          <p:cNvSpPr>
            <a:spLocks noChangeShapeType="1"/>
          </p:cNvSpPr>
          <p:nvPr/>
        </p:nvSpPr>
        <p:spPr bwMode="auto">
          <a:xfrm flipV="1">
            <a:off x="642938" y="2643188"/>
            <a:ext cx="7000875" cy="46037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Line 11"/>
          <p:cNvSpPr>
            <a:spLocks noChangeShapeType="1"/>
          </p:cNvSpPr>
          <p:nvPr/>
        </p:nvSpPr>
        <p:spPr bwMode="auto">
          <a:xfrm flipV="1">
            <a:off x="642938" y="3286125"/>
            <a:ext cx="6858000" cy="4603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428625" y="3571875"/>
            <a:ext cx="214313" cy="214313"/>
          </a:xfrm>
          <a:prstGeom prst="hexagon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7" name="Line 11"/>
          <p:cNvSpPr>
            <a:spLocks noChangeShapeType="1"/>
          </p:cNvSpPr>
          <p:nvPr/>
        </p:nvSpPr>
        <p:spPr bwMode="auto">
          <a:xfrm flipV="1">
            <a:off x="642938" y="3786188"/>
            <a:ext cx="6858000" cy="46037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manager\Рабочий стол\Горбатенко Екатерина\Фото\c5d25e9fb648fd5dfca945e3f603a8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928688"/>
            <a:ext cx="2690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00563" y="4660900"/>
            <a:ext cx="2895600" cy="171450"/>
          </a:xfrm>
          <a:noFill/>
        </p:spPr>
        <p:txBody>
          <a:bodyPr/>
          <a:lstStyle/>
          <a:p>
            <a:r>
              <a:rPr lang="en-US" smtClean="0"/>
              <a:t>www.pr-club.com</a:t>
            </a: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gray">
          <a:xfrm>
            <a:off x="2024063" y="2074863"/>
            <a:ext cx="35718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45" name="Text Box 30"/>
          <p:cNvSpPr txBox="1">
            <a:spLocks noChangeArrowheads="1"/>
          </p:cNvSpPr>
          <p:nvPr/>
        </p:nvSpPr>
        <p:spPr bwMode="gray">
          <a:xfrm>
            <a:off x="2047875" y="3503613"/>
            <a:ext cx="3571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246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14313"/>
            <a:ext cx="2571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2900"/>
            <a:ext cx="8086725" cy="422275"/>
          </a:xfrm>
        </p:spPr>
        <p:txBody>
          <a:bodyPr/>
          <a:lstStyle/>
          <a:p>
            <a:pPr eaLnBrk="1" hangingPunct="1"/>
            <a:r>
              <a:rPr lang="ru-RU" sz="2000" smtClean="0"/>
              <a:t>Глава </a:t>
            </a:r>
            <a:r>
              <a:rPr lang="en-US" sz="2000" smtClean="0"/>
              <a:t>III</a:t>
            </a:r>
            <a:r>
              <a:rPr lang="ru-RU" sz="2000" smtClean="0"/>
              <a:t>. </a:t>
            </a:r>
            <a:r>
              <a:rPr lang="ru-RU" sz="1600" smtClean="0"/>
              <a:t>10 ЗОЛОТЫХ ПРАВИЛ АНТИКРИЗИСНОЙ КОММУНИКАЦИИ</a:t>
            </a:r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gray">
          <a:xfrm>
            <a:off x="1785938" y="1741488"/>
            <a:ext cx="52863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49" name="Text Box 16"/>
          <p:cNvSpPr txBox="1">
            <a:spLocks noChangeArrowheads="1"/>
          </p:cNvSpPr>
          <p:nvPr/>
        </p:nvSpPr>
        <p:spPr bwMode="gray">
          <a:xfrm>
            <a:off x="1785938" y="2427288"/>
            <a:ext cx="3571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50" name="Text Box 30"/>
          <p:cNvSpPr txBox="1">
            <a:spLocks noChangeArrowheads="1"/>
          </p:cNvSpPr>
          <p:nvPr/>
        </p:nvSpPr>
        <p:spPr bwMode="gray">
          <a:xfrm>
            <a:off x="2024063" y="3535363"/>
            <a:ext cx="3571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4429138"/>
            <a:ext cx="1071570" cy="5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39" name="TextBox 38"/>
          <p:cNvSpPr txBox="1"/>
          <p:nvPr/>
        </p:nvSpPr>
        <p:spPr>
          <a:xfrm>
            <a:off x="214313" y="857250"/>
            <a:ext cx="58578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</a:rPr>
              <a:t>Правило 1: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Не пытайтесь отрицать или скрывать то, что не может отрицаться или быть скрыто. Признание Ваших ошибок увеличит доверие и поможет избежать будущего кризиса. Правда все равно станет известной</a:t>
            </a:r>
            <a:r>
              <a:rPr lang="en-US" sz="1600" dirty="0">
                <a:latin typeface="+mn-lt"/>
              </a:rPr>
              <a:t>.</a:t>
            </a:r>
            <a:r>
              <a:rPr lang="ru-RU" sz="1600" dirty="0">
                <a:latin typeface="+mn-lt"/>
              </a:rPr>
              <a:t> В конечном счете</a:t>
            </a:r>
            <a:r>
              <a:rPr lang="en-US" sz="1600" dirty="0">
                <a:latin typeface="+mn-lt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/>
              <a:t> </a:t>
            </a:r>
            <a:endParaRPr lang="ru-RU" dirty="0"/>
          </a:p>
        </p:txBody>
      </p:sp>
      <p:pic>
        <p:nvPicPr>
          <p:cNvPr id="40" name="Рисунок 39" descr="Рисунок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" y="2428875"/>
            <a:ext cx="1939925" cy="1954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4" name="TextBox 40"/>
          <p:cNvSpPr txBox="1">
            <a:spLocks noChangeArrowheads="1"/>
          </p:cNvSpPr>
          <p:nvPr/>
        </p:nvSpPr>
        <p:spPr bwMode="auto">
          <a:xfrm>
            <a:off x="2428860" y="2214560"/>
            <a:ext cx="4429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Правило 2: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Быстрая реакция – ключевой момент в стратегии кризисных коммуникаций. Превентивный рассказ о кризисной ситуации вместе с представлением Ваших усилий по решению возникших проблем – путь к снижению критики в Ваш адрес со стороны </a:t>
            </a:r>
            <a:r>
              <a:rPr lang="ru-RU" sz="1600" dirty="0" smtClean="0"/>
              <a:t>СМИ…. И другие правила.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00563" y="4660900"/>
            <a:ext cx="2895600" cy="171450"/>
          </a:xfrm>
          <a:noFill/>
        </p:spPr>
        <p:txBody>
          <a:bodyPr/>
          <a:lstStyle/>
          <a:p>
            <a:r>
              <a:rPr lang="en-US" dirty="0" smtClean="0"/>
              <a:t>www.pr-club.com</a:t>
            </a:r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gray">
          <a:xfrm>
            <a:off x="2024063" y="1389063"/>
            <a:ext cx="35718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0" name="Text Box 16"/>
          <p:cNvSpPr txBox="1">
            <a:spLocks noChangeArrowheads="1"/>
          </p:cNvSpPr>
          <p:nvPr/>
        </p:nvSpPr>
        <p:spPr bwMode="gray">
          <a:xfrm>
            <a:off x="2024063" y="2074863"/>
            <a:ext cx="35718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1" name="Text Box 30"/>
          <p:cNvSpPr txBox="1">
            <a:spLocks noChangeArrowheads="1"/>
          </p:cNvSpPr>
          <p:nvPr/>
        </p:nvSpPr>
        <p:spPr bwMode="gray">
          <a:xfrm>
            <a:off x="2024063" y="3429000"/>
            <a:ext cx="3571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10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14313"/>
            <a:ext cx="2571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429138"/>
            <a:ext cx="1071570" cy="5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4105" name="Рисунок 16" descr="image0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5"/>
            <a:ext cx="12303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Z:\Achumikov\КНИГА-ПР\Книжный проект-5\Медиа Рилейшнз-1\MR-скан облож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84783"/>
            <a:ext cx="5191614" cy="3772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bi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14678" y="0"/>
            <a:ext cx="1571636" cy="117872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8"/>
            <a:ext cx="8305800" cy="35433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Введение. МЕДИА РИЛЕЙШНЗ: МЕСТО В СИСТЕМЕ СВЯЗЕЙ С ОБЩЕСТВЕННОСТЬЮ И ОБЩИЕ ПРИНЦИПЫ ПОСТРОЕНИЯ</a:t>
            </a:r>
          </a:p>
          <a:p>
            <a:pPr>
              <a:buFont typeface="Wingdings" pitchFamily="2" charset="2"/>
              <a:buChar char="Ø"/>
            </a:pPr>
            <a:endParaRPr lang="en-US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Глава </a:t>
            </a:r>
            <a:r>
              <a:rPr lang="en-US" sz="1400" b="1" dirty="0" smtClean="0"/>
              <a:t>I</a:t>
            </a:r>
            <a:r>
              <a:rPr lang="ru-RU" sz="1400" b="1" dirty="0" smtClean="0"/>
              <a:t>. НОВОСТНОЕ ПРОИЗВОДСТВО И СМЫСЛОВОЕ ПОЗИЦИОНИРОВАНИЕ ИНФОРМАЦИОННЫХ МАТЕРИАЛОВ. </a:t>
            </a:r>
            <a:r>
              <a:rPr lang="en-US" sz="1400" b="1" dirty="0" smtClean="0"/>
              <a:t>MR</a:t>
            </a:r>
            <a:r>
              <a:rPr lang="ru-RU" sz="1400" b="1" dirty="0" smtClean="0"/>
              <a:t>-ТЕКСТЫ</a:t>
            </a:r>
            <a:r>
              <a:rPr lang="ru-RU" sz="1400" dirty="0" smtClean="0"/>
              <a:t> 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Глава </a:t>
            </a:r>
            <a:r>
              <a:rPr lang="en-US" sz="1400" b="1" dirty="0" smtClean="0"/>
              <a:t>II</a:t>
            </a:r>
            <a:r>
              <a:rPr lang="ru-RU" sz="1400" b="1" dirty="0" smtClean="0"/>
              <a:t>. СПЕЦИАЛЬНЫЕ СОБЫТИЯ ДЛЯ СМИ И ДРУГИХ ЦЕЛЕВЫХ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ГРУПП, СПОСОБНЫХ ДАТЬ МЕДИЙНЫЙ РЕЗОНАНС </a:t>
            </a:r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6"/>
            <a:ext cx="928694" cy="64294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14296"/>
            <a:ext cx="2643206" cy="2857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s001339_5676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0" y="2285998"/>
            <a:ext cx="1598115" cy="1618344"/>
          </a:xfrm>
          <a:prstGeom prst="rect">
            <a:avLst/>
          </a:prstGeom>
        </p:spPr>
      </p:pic>
      <p:pic>
        <p:nvPicPr>
          <p:cNvPr id="9" name="Рисунок 8" descr="101422_96_edbbf2cce5a500e75e67168e1d3ac8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143254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929322" y="4643452"/>
            <a:ext cx="2857520" cy="35719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4429138"/>
            <a:ext cx="1143008" cy="6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14" name="Нижний колонтитул 4"/>
          <p:cNvSpPr txBox="1">
            <a:spLocks/>
          </p:cNvSpPr>
          <p:nvPr/>
        </p:nvSpPr>
        <p:spPr bwMode="white">
          <a:xfrm>
            <a:off x="4500563" y="4643452"/>
            <a:ext cx="28956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www.pr-club.com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Рисунок 14" descr="curtainse.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3857634"/>
            <a:ext cx="2166931" cy="1020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Тема Offic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1251</TotalTime>
  <Words>338</Words>
  <Application>Microsoft Office PowerPoint</Application>
  <PresentationFormat>Экран (16:9)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cdb2004223l</vt:lpstr>
      <vt:lpstr>КНИЖНЫЙ ПРОЕКТ 2013-2014 гг.</vt:lpstr>
      <vt:lpstr>Слайд 2</vt:lpstr>
      <vt:lpstr>Слайд 3</vt:lpstr>
      <vt:lpstr> Глава I. ИНФОРМАЦИОННО-КОММУНИКАТИВНОЕ ОБЕСПЕЧЕНИЕ ЧРЕЗВЫЧАЙНЫХ СИТУАЦИЙ </vt:lpstr>
      <vt:lpstr>Глава II. КРИЗИС КАК КОНФЛИКТ ИНТЕРЕСОВ:  КОММУНИКАЦИОННЫЕ ДЕЙСТВИЯ ПО УПРАВЛЕНИЮ КОНФЛИКТОМ </vt:lpstr>
      <vt:lpstr>Глава II. КРИЗИС КАК КОНФЛИКТ ИНТЕРЕСОВ:  КОММУНИКАЦИОННЫЕ ДЕЙСТВИЯ ПО УПРАВЛЕНИЮ КОНФЛИКТОМ </vt:lpstr>
      <vt:lpstr>Глава III. 10 ЗОЛОТЫХ ПРАВИЛ АНТИКРИЗИСНОЙ КОММУНИКАЦИИ</vt:lpstr>
      <vt:lpstr>Слайд 8</vt:lpstr>
      <vt:lpstr>Слайд 9</vt:lpstr>
      <vt:lpstr>Слайд 10</vt:lpstr>
    </vt:vector>
  </TitlesOfParts>
  <Company>МПК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Тишкова</dc:creator>
  <cp:lastModifiedBy>Чумиков</cp:lastModifiedBy>
  <cp:revision>134</cp:revision>
  <dcterms:created xsi:type="dcterms:W3CDTF">2011-12-12T06:13:49Z</dcterms:created>
  <dcterms:modified xsi:type="dcterms:W3CDTF">2014-02-14T12:24:35Z</dcterms:modified>
</cp:coreProperties>
</file>